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1" r:id="rId3"/>
    <p:sldId id="257" r:id="rId4"/>
    <p:sldId id="259" r:id="rId5"/>
    <p:sldId id="265" r:id="rId6"/>
    <p:sldId id="293" r:id="rId7"/>
    <p:sldId id="258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4" r:id="rId19"/>
    <p:sldId id="295" r:id="rId20"/>
    <p:sldId id="296" r:id="rId21"/>
    <p:sldId id="269" r:id="rId22"/>
    <p:sldId id="297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000"/>
    <a:srgbClr val="55F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931"/>
  </p:normalViewPr>
  <p:slideViewPr>
    <p:cSldViewPr snapToGrid="0" snapToObjects="1">
      <p:cViewPr varScale="1">
        <p:scale>
          <a:sx n="102" d="100"/>
          <a:sy n="102" d="100"/>
        </p:scale>
        <p:origin x="1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0BFA1-2C05-3C45-82B5-999F8D3739DE}" type="datetimeFigureOut">
              <a:rPr lang="en-US" smtClean="0"/>
              <a:t>2/1/21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8A4FF-8971-A84F-9403-82B904ECA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7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D1AF-3B47-884C-8173-C12EC06F4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CE996-6024-3844-8EC7-BCBE4A99F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81EF6-8D30-714B-A50A-CF5A91FC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CBE-885E-F943-95ED-E2647949EA5D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AD1A3-AC41-1444-B6BE-FAF57C4C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07812-BFA4-5A4C-B554-1470F252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4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418B-B5DD-AF49-83FA-4765A8E5B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47F4D-0DC1-1C4F-9FA4-0133C4065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DF4D0-0823-7D4D-90C6-53F9FF60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0E01-4443-B04B-8B36-92CB99C2779B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98AC2-5022-8340-A467-34661C97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F77AE-7A64-384F-AD26-AD868A9C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688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954979-8324-664D-977C-F496E09E4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E5163-79C7-C349-B021-9A99E2495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C3796-E386-924D-A111-5B5F1AAF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DD5A-421D-5F4F-B6EA-F456CA4DD1CA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0B7C3-B440-8144-ABE9-03A89C6A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E8D99-983D-4546-A67C-EB0BDDC6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3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35C5-8358-344D-86C3-C5D5EBE9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53CEF-A411-3045-80F9-FAAA1463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DBEB0-A1B5-224B-AE9D-8C111686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5AF1-000F-814F-AE29-42E9E147D448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96C55-0F5D-7D46-AA35-EE936CB9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FB2C8-320E-9344-863A-F6CF6B3A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53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FBD4-744A-1146-81A6-475F99D5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3109B-CADF-D14A-909A-D4112DF5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F446C-0697-F747-9EC8-0CDFEA9F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62232-EAF6-F54E-A2A2-E5BE40A715E2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E4A0C-D07C-9647-B0E0-EAFF2175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75EA3-9CF2-6A4C-8FB9-72A9AC22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9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3645-9F83-1D4C-8BF3-78FCD9F5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69601-9080-5C4B-9308-DB25BDB03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242FD-9B64-534A-A760-7EA46B2F8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E1C65-58AE-CE49-B892-13A3FF4D7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8646A-B5C2-9940-9DDD-03B028634958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30CCF-2AAA-A34A-A1CA-64B0F8910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9F8E5-4F09-EE44-9B59-05870D98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5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82D9-0408-C04F-B1F5-3F7160CE7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A86CD-4BD1-E747-BE8C-7B239290F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36CE5-A094-5C41-BC59-EA796491E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A1155-E891-F845-8EFA-FAC60BDBF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125B83-145F-A74B-9138-7E6E8C97F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77625F-421E-6949-B375-1A6269CA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FAC5-7F8E-6540-833D-A25AC3DEA46E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2A4E7-02DA-4B45-8A28-F3CB5C0F0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882E9-B9C9-BE42-A575-2433169A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6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8D74-CA5D-C14D-BED3-C073AB84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23BD1-3406-1749-82BB-3A17392F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9854-5AE5-2E44-B2CB-1C4448528219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0CAB8-F489-DA48-9BC5-0B2DEAE7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E320D-6C88-CD40-8BBF-1F05863C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0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70B7C6-0ED4-B141-B13C-1CB12D34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E9D-57D4-314C-A217-C4EF58725E61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358BA6-1FE8-9E40-8E1F-3A5A22C4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01275-01FA-CA40-AAB5-87591112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8E08-458E-AF4A-97F1-B7EE6CD0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067F-1BC4-DB4D-8C12-1EB60A216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0DC58-A63F-5543-8668-378BCC55F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401F2-1A64-914C-B518-6DD89E6F7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14C77-B6A2-6A40-BE02-758236E0A5E3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F303D-4B3F-6743-9279-A79E5194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99415-DD17-E548-ACB8-CB310180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A6EE-12B2-1A44-95BB-15BE186B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20666-F3EC-F64B-B233-21E45817D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24579-F9A3-7946-A99A-E5BD61E66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3B0B6-4AF5-5248-A3A6-081DEACA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6080-2EFB-8445-8CE5-A773C912278F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C3D37-7C52-754A-8E29-B200567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51E30-4949-5349-834C-993AAD55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6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6B913C-9617-1544-9ADF-44F7F5F01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F6D7D-3A86-9E41-BBE6-3B62DF42E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C9DAC-4571-514F-B3BD-BD501D8F5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04720-BDFE-9D4E-9BFF-CE381C059D99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7A102-F7AD-114F-A6AA-C15977D10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DECE1-6487-DF41-895F-3A8A8748F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CC03C-10AA-8142-89D1-70DD2EE9E1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5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inorityhealth.hhs.gov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s/www.prb.org/importance-of-us-census/" TargetMode="External"/><Relationship Id="rId2" Type="http://schemas.openxmlformats.org/officeDocument/2006/relationships/hyperlink" Target="https://https/www.nytimes.com/2018/03/27/us/politics/census-citizenship-ques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content/census/en/data/datasets/2020/demo/cps/cps-asec-2020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2C480-5EF5-C543-8443-A3BF08B4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362" y="2293322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US" sz="8000" dirty="0"/>
              <a:t>Census Data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78AA4-D63A-4C46-95CB-8A7B6A678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0851" y="2975919"/>
            <a:ext cx="9910295" cy="1281733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For White and Black Persons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28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Race | Health Status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Chi-Square Hypothesis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0" dirty="0">
                <a:effectLst/>
              </a:rPr>
              <a:t>H₁: </a:t>
            </a:r>
            <a:r>
              <a:rPr lang="en-US" sz="1600" dirty="0"/>
              <a:t>There is an effect of race on health status.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Reject the Null that there is no effect of race on health status.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Cramer’s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 0.099617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 0.254918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White: little or no association</a:t>
            </a:r>
            <a:br>
              <a:rPr lang="en-US" sz="1600" dirty="0"/>
            </a:br>
            <a:r>
              <a:rPr lang="en-US" sz="1600" dirty="0"/>
              <a:t>Black: low association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8C772-2528-2746-9C76-9B76292E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450" y="1112753"/>
            <a:ext cx="5800330" cy="45848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AFDC3D-01A4-864E-B7EF-22F28A89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638" y="1420214"/>
            <a:ext cx="889026" cy="3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8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Race | Medicaid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Chi-Square Hypothesis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0" dirty="0">
                <a:effectLst/>
              </a:rPr>
              <a:t>H₁: </a:t>
            </a:r>
            <a:r>
              <a:rPr lang="en-US" sz="1600" dirty="0"/>
              <a:t>There is an effect of race on receiving Medicaid.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Reject the Null that there is no effect of race on receiving Medicaid.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Cramer’s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 0.103079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 0.263776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White: low association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Black: low association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381739-CA7B-D94B-BBCC-5F8A2608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704" y="1083484"/>
            <a:ext cx="5872619" cy="4694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1700BF-DCFE-4946-9F87-D959A50D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638" y="1370110"/>
            <a:ext cx="889026" cy="3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2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Race | Educational Attainment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Chi-Square Hypothesis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0" dirty="0">
                <a:effectLst/>
              </a:rPr>
              <a:t>H₁: </a:t>
            </a:r>
            <a:r>
              <a:rPr lang="en-US" sz="1600" dirty="0"/>
              <a:t>There is an effect of race on educational attainment.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Reject the Null that there is no effect of race on educational attainment.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Cramer’s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 0.083786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 0.216166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White: little or no association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Black: low association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F6757-45E9-554E-85E7-84725DE4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217" y="1327758"/>
            <a:ext cx="5892650" cy="418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34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Race | Employment Status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Chi-Square Hypothesis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0" dirty="0">
                <a:effectLst/>
              </a:rPr>
              <a:t>H₁: </a:t>
            </a:r>
            <a:r>
              <a:rPr lang="en-US" sz="1600" dirty="0"/>
              <a:t>There is an effect of race on employment status.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Reject the Null that there is no effect of race on employment status.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Cramer’s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 0.049333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 0.132705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White: little or no association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Black: low association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6BC50A-F640-3C4F-A47B-07564D2F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41" y="1137779"/>
            <a:ext cx="5770778" cy="4532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FD766F-726F-5348-8E44-80D6FBFE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520" y="1420214"/>
            <a:ext cx="889026" cy="3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8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Race | Employment Status Extended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Chi-Square Hypothesis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0" dirty="0">
                <a:effectLst/>
              </a:rPr>
              <a:t>H₁: </a:t>
            </a:r>
            <a:r>
              <a:rPr lang="en-US" sz="1600" dirty="0"/>
              <a:t>There is an effect of race on employment status extended.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Reject the Null that there is no effect of race on employment status extended.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Cramer’s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 0.061407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 0.165008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White: little or no association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Black: low association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49089F-DED9-FF4A-A493-65509B2E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134" y="1052187"/>
            <a:ext cx="5913528" cy="4741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DE43A7-3C34-2247-BA18-48973BEF0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520" y="1482844"/>
            <a:ext cx="889026" cy="3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3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Education | Employment Status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Chi-Square Hypothesis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0" dirty="0">
                <a:effectLst/>
              </a:rPr>
              <a:t>H₁: </a:t>
            </a:r>
            <a:r>
              <a:rPr lang="en-US" sz="1600" dirty="0"/>
              <a:t>There is an effect of education on employment status.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Reject the Null that there is no effect of education on employment status.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Cramer’s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The results do not suggest that chi-square is statistically significant due to the large sample size.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C5DFC25-1B45-804D-BF7A-D6BD2E0D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359" y="990118"/>
            <a:ext cx="5887500" cy="4565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771C3A-C4F9-6F41-99AB-E5D3AE046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85" y="5191743"/>
            <a:ext cx="1720328" cy="3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3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Education | Poverty Level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Chi-Square Hypothesis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0" dirty="0">
                <a:effectLst/>
              </a:rPr>
              <a:t>H₁: </a:t>
            </a:r>
            <a:r>
              <a:rPr lang="en-US" sz="1600" dirty="0"/>
              <a:t>There is an effect of education on poverty level.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Reject the Null that there is no effect of education on poverty level.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Cramer’s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The results do not suggest that chi-square is statistically significant due to the large sample size.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9E088B-2122-E447-84D6-527FC0FA3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6515" y="770763"/>
            <a:ext cx="5804766" cy="5269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052746-235F-BA44-903F-685B21A0B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66" y="5724394"/>
            <a:ext cx="2177983" cy="5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Poverty Level | Health Status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Chi-Square Hypothesis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0" dirty="0">
                <a:effectLst/>
              </a:rPr>
              <a:t>H₁: </a:t>
            </a:r>
            <a:r>
              <a:rPr lang="en-US" sz="1600" dirty="0"/>
              <a:t>There is an effect of poverty level on health status.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Reject the Null that there is no effect of poverty level on health status.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Cramer’s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The results do not suggest that chi-square is statistically significant due to the large sample size.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ED1E337-1D2C-7945-9CD7-59C15243D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7651" y="1026428"/>
            <a:ext cx="5841106" cy="465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4A07B-AF36-C849-933B-F2E7F021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24" y="4995045"/>
            <a:ext cx="1221114" cy="6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1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B24C7E-2D5E-4C4E-9CD5-D61F243C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072643-A0EC-42FB-B66A-24C0E6FFD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" y="1846371"/>
            <a:ext cx="12048829" cy="3165257"/>
            <a:chOff x="143163" y="5763486"/>
            <a:chExt cx="12048829" cy="73955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45065" y="5763486"/>
              <a:ext cx="11546927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B1B595-4E0E-4913-822E-EB9B40163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434108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C48EA58-53D6-4E4A-9BDB-087D3461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752" y="389517"/>
            <a:ext cx="6686629" cy="6058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E7805-178F-094B-9A59-1ABF484F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4" y="968432"/>
            <a:ext cx="5597236" cy="492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Continuous Variable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0D4E7E-6710-7948-820E-2D89F7A5C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6275" y="2366751"/>
            <a:ext cx="3618381" cy="21244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 outliers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Descriptive Statistic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Levene’s</a:t>
            </a:r>
            <a:r>
              <a:rPr lang="en-US" sz="2800" dirty="0">
                <a:solidFill>
                  <a:schemeClr val="tx1"/>
                </a:solidFill>
              </a:rPr>
              <a:t>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Welch’s t-test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34986-4B28-364B-8C6F-2BA42AA0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3D5AF1-000F-814F-AE29-42E9E147D448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FA091-F830-F74D-8D3E-29AE25B1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Capstone 3 | Census Data | By Jasmin Bauer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EFD66-D257-2E4D-96A8-7D88F5EB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Race | Income Recode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/>
              <a:t>1. Remove Income outliers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b="1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/>
              <a:t>2. Descriptive Statistic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Acceptable kurtosis and skewness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/>
              <a:t>3. Samples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Race: White and Black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/>
              <a:t>5.  </a:t>
            </a:r>
            <a:r>
              <a:rPr lang="en-US" sz="1600" b="1" dirty="0" err="1"/>
              <a:t>Levene’s</a:t>
            </a:r>
            <a:r>
              <a:rPr lang="en-US" sz="1600" b="1" dirty="0"/>
              <a:t> Test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H</a:t>
            </a:r>
            <a:r>
              <a:rPr lang="en-US" sz="1600" b="1" baseline="-25000" dirty="0"/>
              <a:t>0</a:t>
            </a:r>
            <a:r>
              <a:rPr lang="en-US" sz="1600" b="1" dirty="0"/>
              <a:t>: </a:t>
            </a:r>
            <a:r>
              <a:rPr lang="en-US" sz="1600" dirty="0"/>
              <a:t>The population variances are equal.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Result: </a:t>
            </a:r>
            <a:r>
              <a:rPr lang="en-US" sz="1600" dirty="0"/>
              <a:t>Reject the Null that the population variances are equal.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298182-0D73-854F-979F-D3488F3F3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58" b="-1"/>
          <a:stretch/>
        </p:blipFill>
        <p:spPr bwMode="auto">
          <a:xfrm>
            <a:off x="6908059" y="643876"/>
            <a:ext cx="4753602" cy="241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93EC38-64C4-114E-8778-1ACB9BAA8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71" b="-1"/>
          <a:stretch/>
        </p:blipFill>
        <p:spPr bwMode="auto">
          <a:xfrm>
            <a:off x="6933111" y="3803916"/>
            <a:ext cx="4705748" cy="242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6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50D8A22-33AD-AF4F-BB1F-31D439D7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C79E89C2-A50A-6643-BF3C-242BDD69E7B8}"/>
              </a:ext>
            </a:extLst>
          </p:cNvPr>
          <p:cNvSpPr/>
          <p:nvPr/>
        </p:nvSpPr>
        <p:spPr>
          <a:xfrm>
            <a:off x="-17240" y="1025623"/>
            <a:ext cx="87363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57E49E-8ECC-5440-BD9A-773A0703BE9B}"/>
              </a:ext>
            </a:extLst>
          </p:cNvPr>
          <p:cNvSpPr/>
          <p:nvPr/>
        </p:nvSpPr>
        <p:spPr>
          <a:xfrm flipH="1">
            <a:off x="142101" y="963839"/>
            <a:ext cx="213095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AF57D-4506-FB4A-9C98-E42F95F824CF}"/>
              </a:ext>
            </a:extLst>
          </p:cNvPr>
          <p:cNvSpPr/>
          <p:nvPr/>
        </p:nvSpPr>
        <p:spPr>
          <a:xfrm>
            <a:off x="-17240" y="958152"/>
            <a:ext cx="87363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940D4-58A2-064E-BCC7-AED9E915D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36CA-9FDD-1B43-930E-A864C8971917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120AE-7386-B14B-89E6-0D9CF6DA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DE598-C6FC-B14E-8AB3-F0F0C406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8CD878-04D9-A44B-B240-7DDFB29FC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03194"/>
            <a:ext cx="8556322" cy="31447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 to Census Survey</a:t>
            </a:r>
          </a:p>
          <a:p>
            <a:r>
              <a:rPr lang="en-US" dirty="0"/>
              <a:t>Data Set and Objective</a:t>
            </a:r>
          </a:p>
          <a:p>
            <a:r>
              <a:rPr lang="en-US" dirty="0"/>
              <a:t>Hypotheses Testing Process</a:t>
            </a:r>
          </a:p>
          <a:p>
            <a:r>
              <a:rPr lang="en-US" dirty="0"/>
              <a:t>Hypotheses and Results </a:t>
            </a:r>
          </a:p>
          <a:p>
            <a:r>
              <a:rPr lang="en-US" dirty="0"/>
              <a:t>Findings Summary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Limitations and Further Steps</a:t>
            </a:r>
          </a:p>
        </p:txBody>
      </p:sp>
    </p:spTree>
    <p:extLst>
      <p:ext uri="{BB962C8B-B14F-4D97-AF65-F5344CB8AC3E}">
        <p14:creationId xmlns:p14="http://schemas.microsoft.com/office/powerpoint/2010/main" val="2860310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Race | Income Recode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/>
              <a:t>Welch’s t-test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b="1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White income recode mean: 16.198371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Black income recode mean: 13.937720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/>
              <a:t>H</a:t>
            </a:r>
            <a:r>
              <a:rPr lang="en-US" sz="1600" b="1" baseline="-25000" dirty="0"/>
              <a:t>1</a:t>
            </a:r>
            <a:r>
              <a:rPr lang="en-US" sz="1600" b="1" dirty="0"/>
              <a:t>: </a:t>
            </a:r>
            <a:r>
              <a:rPr lang="en-US" sz="1600" dirty="0"/>
              <a:t>The income mean of White is not equal to the mean of Black.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/>
              <a:t>Result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Reject the null that there is no difference between the income means at p=0.0000.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This result suggests that the mean income of White is greater than the mean income of Black.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204B8-81D2-4348-A145-2DF429D15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11" r="1353" b="2"/>
          <a:stretch/>
        </p:blipFill>
        <p:spPr>
          <a:xfrm>
            <a:off x="5743389" y="1158846"/>
            <a:ext cx="5881486" cy="470107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A589E68-666C-424D-8969-0C01C366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520" y="1639524"/>
            <a:ext cx="889026" cy="3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2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50D8A22-33AD-AF4F-BB1F-31D439D7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dirty="0"/>
              <a:t>Summary of Findings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83CE15-C31F-C048-AFB9-A29913C7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96" y="2484255"/>
            <a:ext cx="10843072" cy="3639450"/>
          </a:xfrm>
        </p:spPr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Black people are more likely to: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be below the poverty level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have poor health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receive Medicaid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have lower educational attainment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be unemployed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have a lower income</a:t>
            </a:r>
          </a:p>
          <a:p>
            <a:pPr>
              <a:lnSpc>
                <a:spcPct val="120000"/>
              </a:lnSpc>
            </a:pPr>
            <a:r>
              <a:rPr lang="en-US" dirty="0"/>
              <a:t>In general: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Those with lower education are more likely to be unemployed and close to the poverty level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Those closer to the poverty level also have poorer health</a:t>
            </a: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C79E89C2-A50A-6643-BF3C-242BDD69E7B8}"/>
              </a:ext>
            </a:extLst>
          </p:cNvPr>
          <p:cNvSpPr/>
          <p:nvPr/>
        </p:nvSpPr>
        <p:spPr>
          <a:xfrm>
            <a:off x="-17240" y="1025623"/>
            <a:ext cx="87363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57E49E-8ECC-5440-BD9A-773A0703BE9B}"/>
              </a:ext>
            </a:extLst>
          </p:cNvPr>
          <p:cNvSpPr/>
          <p:nvPr/>
        </p:nvSpPr>
        <p:spPr>
          <a:xfrm flipH="1">
            <a:off x="142101" y="963839"/>
            <a:ext cx="213095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AF57D-4506-FB4A-9C98-E42F95F824CF}"/>
              </a:ext>
            </a:extLst>
          </p:cNvPr>
          <p:cNvSpPr/>
          <p:nvPr/>
        </p:nvSpPr>
        <p:spPr>
          <a:xfrm>
            <a:off x="-17240" y="958152"/>
            <a:ext cx="87363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940D4-58A2-064E-BCC7-AED9E915D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6C1D-092D-C947-86DA-41DC9D3D9767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120AE-7386-B14B-89E6-0D9CF6DA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DE598-C6FC-B14E-8AB3-F0F0C406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24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50D8A22-33AD-AF4F-BB1F-31D439D7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83CE15-C31F-C048-AFB9-A29913C7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96" y="2484255"/>
            <a:ext cx="10843072" cy="363945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More funding towards programs that promote the education of Black communities starting in school. 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/>
              <a:t>Black persons are more likely to have no High School Diploma or only a High School Diploma </a:t>
            </a:r>
          </a:p>
          <a:p>
            <a:pPr>
              <a:lnSpc>
                <a:spcPct val="100000"/>
              </a:lnSpc>
            </a:pPr>
            <a:r>
              <a:rPr lang="en-US" dirty="0"/>
              <a:t>Funding to organizations that help fight poverty and improve the health of Black communities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hlinkClick r:id="rId2"/>
              </a:rPr>
              <a:t>Example: U.S. Department of Health and Human Services Office of Minority Health</a:t>
            </a:r>
            <a:endParaRPr lang="en-US" dirty="0"/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C79E89C2-A50A-6643-BF3C-242BDD69E7B8}"/>
              </a:ext>
            </a:extLst>
          </p:cNvPr>
          <p:cNvSpPr/>
          <p:nvPr/>
        </p:nvSpPr>
        <p:spPr>
          <a:xfrm>
            <a:off x="-17240" y="1025623"/>
            <a:ext cx="87363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57E49E-8ECC-5440-BD9A-773A0703BE9B}"/>
              </a:ext>
            </a:extLst>
          </p:cNvPr>
          <p:cNvSpPr/>
          <p:nvPr/>
        </p:nvSpPr>
        <p:spPr>
          <a:xfrm flipH="1">
            <a:off x="142101" y="963839"/>
            <a:ext cx="213095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AF57D-4506-FB4A-9C98-E42F95F824CF}"/>
              </a:ext>
            </a:extLst>
          </p:cNvPr>
          <p:cNvSpPr/>
          <p:nvPr/>
        </p:nvSpPr>
        <p:spPr>
          <a:xfrm>
            <a:off x="-17240" y="958152"/>
            <a:ext cx="87363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940D4-58A2-064E-BCC7-AED9E915D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6C1D-092D-C947-86DA-41DC9D3D9767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120AE-7386-B14B-89E6-0D9CF6DA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DE598-C6FC-B14E-8AB3-F0F0C406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50D8A22-33AD-AF4F-BB1F-31D439D7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dirty="0"/>
              <a:t>Limitations and Further Steps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83CE15-C31F-C048-AFB9-A29913C7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96" y="2484255"/>
            <a:ext cx="10843072" cy="3639450"/>
          </a:xfrm>
        </p:spPr>
        <p:txBody>
          <a:bodyPr anchor="ctr">
            <a:normAutofit/>
          </a:bodyPr>
          <a:lstStyle/>
          <a:p>
            <a:r>
              <a:rPr lang="en-US" dirty="0"/>
              <a:t>Modified dataset</a:t>
            </a:r>
          </a:p>
          <a:p>
            <a:pPr lvl="1"/>
            <a:r>
              <a:rPr lang="en-US" dirty="0"/>
              <a:t>White: 88,082 rows</a:t>
            </a:r>
          </a:p>
          <a:p>
            <a:pPr lvl="1"/>
            <a:r>
              <a:rPr lang="en-US" dirty="0"/>
              <a:t>Black: 13,451 rows</a:t>
            </a:r>
          </a:p>
          <a:p>
            <a:r>
              <a:rPr lang="en-US" dirty="0"/>
              <a:t>Difference in sample sizes leads to issues with statistical tests</a:t>
            </a:r>
          </a:p>
          <a:p>
            <a:pPr lvl="1"/>
            <a:r>
              <a:rPr lang="en-US" dirty="0" err="1"/>
              <a:t>Cramér's</a:t>
            </a:r>
            <a:r>
              <a:rPr lang="en-US" dirty="0"/>
              <a:t> V for White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significant chi-square due to large sample size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Reduce sample size for White (and Black) and rerun tests</a:t>
            </a: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C79E89C2-A50A-6643-BF3C-242BDD69E7B8}"/>
              </a:ext>
            </a:extLst>
          </p:cNvPr>
          <p:cNvSpPr/>
          <p:nvPr/>
        </p:nvSpPr>
        <p:spPr>
          <a:xfrm>
            <a:off x="-17240" y="1025623"/>
            <a:ext cx="87363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57E49E-8ECC-5440-BD9A-773A0703BE9B}"/>
              </a:ext>
            </a:extLst>
          </p:cNvPr>
          <p:cNvSpPr/>
          <p:nvPr/>
        </p:nvSpPr>
        <p:spPr>
          <a:xfrm flipH="1">
            <a:off x="142101" y="963839"/>
            <a:ext cx="213095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AF57D-4506-FB4A-9C98-E42F95F824CF}"/>
              </a:ext>
            </a:extLst>
          </p:cNvPr>
          <p:cNvSpPr/>
          <p:nvPr/>
        </p:nvSpPr>
        <p:spPr>
          <a:xfrm>
            <a:off x="-17240" y="958152"/>
            <a:ext cx="87363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940D4-58A2-064E-BCC7-AED9E915D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6C1D-092D-C947-86DA-41DC9D3D9767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120AE-7386-B14B-89E6-0D9CF6DA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DE598-C6FC-B14E-8AB3-F0F0C406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65189-E914-1342-9C91-A745570A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Census Data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49F-0832-A641-B5D4-06B068156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23" y="2251755"/>
            <a:ext cx="5176747" cy="4239850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/>
              <a:t>Data</a:t>
            </a:r>
          </a:p>
          <a:p>
            <a:r>
              <a:rPr lang="en-US" sz="1800" dirty="0"/>
              <a:t>2020 Annual Social and Economic (ASEC) Supplement</a:t>
            </a:r>
          </a:p>
          <a:p>
            <a:r>
              <a:rPr lang="en-US" sz="1800" dirty="0"/>
              <a:t>Monthly labor force data and supplemental data on work experience, income, etc.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Use</a:t>
            </a:r>
          </a:p>
          <a:p>
            <a:r>
              <a:rPr lang="en-US" sz="1800" dirty="0"/>
              <a:t>Help determine funding allocation by federal governments for state governments and local communities</a:t>
            </a:r>
          </a:p>
          <a:p>
            <a:pPr lvl="1"/>
            <a:r>
              <a:rPr lang="en-US" sz="1800" dirty="0"/>
              <a:t>Health</a:t>
            </a:r>
          </a:p>
          <a:p>
            <a:pPr lvl="1"/>
            <a:r>
              <a:rPr lang="en-US" sz="1800" dirty="0"/>
              <a:t>Education</a:t>
            </a:r>
          </a:p>
          <a:p>
            <a:pPr lvl="1"/>
            <a:r>
              <a:rPr lang="en-US" sz="1800" dirty="0"/>
              <a:t>Housing</a:t>
            </a:r>
          </a:p>
          <a:p>
            <a:pPr marL="457200" lvl="1" indent="0">
              <a:buNone/>
            </a:pPr>
            <a:r>
              <a:rPr lang="en-US" sz="1800" dirty="0"/>
              <a:t>etc.</a:t>
            </a:r>
          </a:p>
          <a:p>
            <a:pPr marL="457200" lvl="1" indent="0">
              <a:buNone/>
            </a:pPr>
            <a:endParaRPr lang="en-US" sz="1100" dirty="0"/>
          </a:p>
          <a:p>
            <a:pPr marL="0" indent="0">
              <a:spcBef>
                <a:spcPts val="0"/>
              </a:spcBef>
              <a:buNone/>
            </a:pPr>
            <a:endParaRPr lang="en-US" sz="11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/>
              <a:t>Sources: </a:t>
            </a:r>
            <a:r>
              <a:rPr lang="en-US" sz="1100" dirty="0">
                <a:hlinkClick r:id="rId2"/>
              </a:rPr>
              <a:t>New York Times</a:t>
            </a:r>
            <a:r>
              <a:rPr lang="en-US" sz="1100" dirty="0"/>
              <a:t>; </a:t>
            </a:r>
            <a:r>
              <a:rPr lang="en-US" sz="1100" dirty="0">
                <a:hlinkClick r:id="rId3"/>
              </a:rPr>
              <a:t>Population Reference Bureau</a:t>
            </a:r>
            <a:endParaRPr lang="en-US" sz="11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2D72B21-AA65-7B4B-A15D-567A617E5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50" t="-1" r="20962" b="-1"/>
          <a:stretch/>
        </p:blipFill>
        <p:spPr>
          <a:xfrm>
            <a:off x="5839091" y="940056"/>
            <a:ext cx="5687824" cy="49778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3E805-E8EE-9543-8997-DCB201D7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8D9DE0-2D2A-704D-899F-F77C21ED6222}" type="datetime1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F39C1-C085-8A4B-8C3F-285078AD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dirty="0"/>
              <a:t>Capstone 3 | Census Data | By Jasmin Bauer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DA51F-2504-D14B-AE52-0F2A6825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16BFA-119B-9542-B11C-880B0E97E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5" y="1430846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Dataset</a:t>
            </a:r>
          </a:p>
          <a:p>
            <a:pPr>
              <a:lnSpc>
                <a:spcPct val="120000"/>
              </a:lnSpc>
            </a:pPr>
            <a:r>
              <a:rPr lang="en-US" dirty="0"/>
              <a:t>Original: 158k rows, 840 columns</a:t>
            </a:r>
          </a:p>
          <a:p>
            <a:pPr>
              <a:lnSpc>
                <a:spcPct val="120000"/>
              </a:lnSpc>
            </a:pPr>
            <a:r>
              <a:rPr lang="en-US" dirty="0"/>
              <a:t>Modified: 12 columns, 122k rows for race White and Black</a:t>
            </a:r>
          </a:p>
          <a:p>
            <a:pPr>
              <a:lnSpc>
                <a:spcPct val="120000"/>
              </a:lnSpc>
            </a:pPr>
            <a:r>
              <a:rPr lang="en-US" dirty="0"/>
              <a:t>Two columns with continuous variables, rest categorical variables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Objective</a:t>
            </a:r>
          </a:p>
          <a:p>
            <a:pPr>
              <a:lnSpc>
                <a:spcPct val="120000"/>
              </a:lnSpc>
            </a:pPr>
            <a:r>
              <a:rPr lang="en-US" dirty="0"/>
              <a:t>Look at differences between White and Black persons </a:t>
            </a:r>
          </a:p>
          <a:p>
            <a:pPr>
              <a:lnSpc>
                <a:spcPct val="120000"/>
              </a:lnSpc>
            </a:pPr>
            <a:r>
              <a:rPr lang="en-US" dirty="0"/>
              <a:t>Help the federal governments allocate funds to address issues in black communities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500" dirty="0"/>
              <a:t>Source: </a:t>
            </a:r>
            <a:r>
              <a:rPr lang="en-US" sz="1500" dirty="0">
                <a:hlinkClick r:id="rId2"/>
              </a:rPr>
              <a:t>Datasets and Technical Documentation</a:t>
            </a:r>
            <a:endParaRPr lang="en-US" sz="15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104340-B70D-3949-BDC9-48E7ECD56E8D}"/>
              </a:ext>
            </a:extLst>
          </p:cNvPr>
          <p:cNvSpPr txBox="1">
            <a:spLocks/>
          </p:cNvSpPr>
          <p:nvPr/>
        </p:nvSpPr>
        <p:spPr>
          <a:xfrm>
            <a:off x="533631" y="353474"/>
            <a:ext cx="6657995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Set and Objective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320-A181-0247-BBBC-CB92F9C94883}"/>
              </a:ext>
            </a:extLst>
          </p:cNvPr>
          <p:cNvSpPr/>
          <p:nvPr/>
        </p:nvSpPr>
        <p:spPr>
          <a:xfrm>
            <a:off x="-17240" y="580778"/>
            <a:ext cx="87363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39EAC3-4ADD-CD42-8452-1A7BA27D6F53}"/>
              </a:ext>
            </a:extLst>
          </p:cNvPr>
          <p:cNvSpPr/>
          <p:nvPr/>
        </p:nvSpPr>
        <p:spPr>
          <a:xfrm flipH="1">
            <a:off x="142101" y="580778"/>
            <a:ext cx="213095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5941B-297D-3B45-998D-AFE415967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1A79-FF5E-2A41-97D3-937812B1F61B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75D136-88FB-AF49-A864-1496EE5A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95833E-B201-9B45-81FB-9DC097FE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3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41910-3D6F-9C40-99BB-A7D843B7D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542"/>
            <a:ext cx="10515600" cy="469542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Categorical Variables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2400" dirty="0"/>
              <a:t>Chi-Square Test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2400" dirty="0"/>
              <a:t>Cramer’s V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Continuous Variable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2400" dirty="0"/>
              <a:t>Remove outliers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2400" dirty="0"/>
              <a:t>Descriptive Statistic 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2400" dirty="0" err="1"/>
              <a:t>Levene’s</a:t>
            </a:r>
            <a:r>
              <a:rPr lang="en-US" sz="2400" dirty="0"/>
              <a:t> test for equal variance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2400" dirty="0"/>
              <a:t>Adequate statistical test (here: Welch’s t-test)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3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300" dirty="0"/>
              <a:t>Tools: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Google </a:t>
            </a:r>
            <a:r>
              <a:rPr lang="en-US" sz="1300" dirty="0" err="1"/>
              <a:t>Colab</a:t>
            </a:r>
            <a:r>
              <a:rPr lang="en-US" sz="1300" dirty="0"/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Python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Python Libraries: pandas, </a:t>
            </a:r>
            <a:r>
              <a:rPr lang="en-US" sz="1300" dirty="0" err="1"/>
              <a:t>numpy</a:t>
            </a:r>
            <a:r>
              <a:rPr lang="en-US" sz="1300" dirty="0"/>
              <a:t>, </a:t>
            </a:r>
            <a:r>
              <a:rPr lang="en-US" sz="1300" dirty="0" err="1"/>
              <a:t>scipy</a:t>
            </a:r>
            <a:r>
              <a:rPr lang="en-US" sz="1300" dirty="0"/>
              <a:t>, </a:t>
            </a:r>
            <a:r>
              <a:rPr lang="en-US" sz="1300" dirty="0" err="1"/>
              <a:t>plotly</a:t>
            </a:r>
            <a:r>
              <a:rPr lang="en-US" sz="1300" dirty="0"/>
              <a:t>, matplotlib, seaborn, io, </a:t>
            </a:r>
            <a:r>
              <a:rPr lang="en-US" sz="1300" dirty="0" err="1"/>
              <a:t>zipfile</a:t>
            </a:r>
            <a:r>
              <a:rPr lang="en-US" sz="1300" dirty="0"/>
              <a:t>, </a:t>
            </a:r>
            <a:r>
              <a:rPr lang="en-US" sz="1300" dirty="0" err="1"/>
              <a:t>urllib.request</a:t>
            </a: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9C71BC-CFB5-AE45-BDE8-541E34C65488}"/>
              </a:ext>
            </a:extLst>
          </p:cNvPr>
          <p:cNvSpPr txBox="1">
            <a:spLocks/>
          </p:cNvSpPr>
          <p:nvPr/>
        </p:nvSpPr>
        <p:spPr>
          <a:xfrm>
            <a:off x="533631" y="353474"/>
            <a:ext cx="10192426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Hypotheses Testing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DDB21-D4A6-9341-9B8B-8080597007F8}"/>
              </a:ext>
            </a:extLst>
          </p:cNvPr>
          <p:cNvSpPr/>
          <p:nvPr/>
        </p:nvSpPr>
        <p:spPr>
          <a:xfrm>
            <a:off x="-17240" y="580778"/>
            <a:ext cx="87363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2EFB14-C80A-E448-87B2-F36991714A25}"/>
              </a:ext>
            </a:extLst>
          </p:cNvPr>
          <p:cNvSpPr/>
          <p:nvPr/>
        </p:nvSpPr>
        <p:spPr>
          <a:xfrm flipH="1">
            <a:off x="142101" y="580778"/>
            <a:ext cx="213095" cy="673460"/>
          </a:xfrm>
          <a:prstGeom prst="rect">
            <a:avLst/>
          </a:prstGeom>
          <a:solidFill>
            <a:schemeClr val="accent4"/>
          </a:solidFill>
          <a:ln>
            <a:solidFill>
              <a:srgbClr val="FE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E59B3-931C-E142-B85A-DE088938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658B-B88D-C749-B3BE-ACF3924D927B}" type="datetime1">
              <a:rPr lang="en-US" smtClean="0"/>
              <a:t>2/1/21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D78B56-70ED-F141-A828-878BE623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3 | Census Data | By Jasmin Bauer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88D58A-4EFB-5249-8F0C-78607B74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CC03C-10AA-8142-89D1-70DD2EE9E10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3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C4B24C7E-2D5E-4C4E-9CD5-D61F243C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4">
            <a:extLst>
              <a:ext uri="{FF2B5EF4-FFF2-40B4-BE49-F238E27FC236}">
                <a16:creationId xmlns:a16="http://schemas.microsoft.com/office/drawing/2014/main" id="{99072643-A0EC-42FB-B66A-24C0E6FFD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" y="1846371"/>
            <a:ext cx="12048829" cy="3165257"/>
            <a:chOff x="143163" y="5763486"/>
            <a:chExt cx="12048829" cy="739555"/>
          </a:xfrm>
        </p:grpSpPr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45065" y="5763486"/>
              <a:ext cx="11546927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16">
              <a:extLst>
                <a:ext uri="{FF2B5EF4-FFF2-40B4-BE49-F238E27FC236}">
                  <a16:creationId xmlns:a16="http://schemas.microsoft.com/office/drawing/2014/main" id="{5FB1B595-4E0E-4913-822E-EB9B40163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434108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7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19">
            <a:extLst>
              <a:ext uri="{FF2B5EF4-FFF2-40B4-BE49-F238E27FC236}">
                <a16:creationId xmlns:a16="http://schemas.microsoft.com/office/drawing/2014/main" id="{3C48EA58-53D6-4E4A-9BDB-087D3461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752" y="389517"/>
            <a:ext cx="6686629" cy="6058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E7805-178F-094B-9A59-1ABF484F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4" y="968432"/>
            <a:ext cx="5597236" cy="492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Categorical Variables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0D4E7E-6710-7948-820E-2D89F7A5C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6275" y="2366751"/>
            <a:ext cx="3618381" cy="2124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Chi-Square and Cramer’s 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34986-4B28-364B-8C6F-2BA42AA0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93D5AF1-000F-814F-AE29-42E9E147D448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FA091-F830-F74D-8D3E-29AE25B1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Capstone 3 | Census Data | By Jasmin Bauer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EFD66-D257-2E4D-96A8-7D88F5EB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5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Race | Financial Assistance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Chi-Square Hypothesis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H₁: There is an effect of race on receiving financial assistance.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Reject the Null that there is no effect of race on receiving financial assistance.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Cramer’s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 0.013963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 0.035730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Significant chi-square could be due to large sample size.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30743F-5A19-7F41-878B-1065CC647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563" b="-1"/>
          <a:stretch/>
        </p:blipFill>
        <p:spPr>
          <a:xfrm>
            <a:off x="5713133" y="1083483"/>
            <a:ext cx="5892188" cy="480357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5C782-A32E-DC4F-84EB-B7A2CF24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928" y="1607969"/>
            <a:ext cx="1244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5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Race | Poverty Level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Chi-Square Hypothesis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H₁: There is an effect of race on poverty level.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Reject the Null that there is no effect of race on poverty level.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Cramer’s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 0.123876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 0.316997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White: low association</a:t>
            </a:r>
            <a:br>
              <a:rPr lang="en-US" sz="1600" dirty="0"/>
            </a:br>
            <a:r>
              <a:rPr lang="en-US" sz="1600" dirty="0"/>
              <a:t>Black: moderate association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6D851-67C7-214A-9CA8-5E8CFACAC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588" y="1271536"/>
            <a:ext cx="5851272" cy="41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03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E64D5-7A46-C447-BF77-0B1FD1FC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Race | Health Insurance Coverage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9DA444B7-AD01-454B-8D5C-EFE4E02DA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Chi-Square Hypothesis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0" dirty="0">
                <a:effectLst/>
              </a:rPr>
              <a:t>H₁: </a:t>
            </a:r>
            <a:r>
              <a:rPr lang="en-US" sz="1600" dirty="0"/>
              <a:t>There is an effect of race on receiving health insurance coverage.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Reject the Null that there is no effect of race on receiving health insurance coverage.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Cramer’s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White 0.015060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Black 0.038538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Result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Significant chi-square could be due to large sample size.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2A33A-F7AF-D646-AA91-3CCF516A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560" y="6492240"/>
            <a:ext cx="2991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140892-F584-8942-AC0F-5C4ED4C3D775}" type="datetime1">
              <a:rPr lang="en-US" smtClean="0"/>
              <a:pPr>
                <a:spcAft>
                  <a:spcPts val="600"/>
                </a:spcAft>
              </a:pPr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AC7B-3FC0-084F-9F6B-9C49D3B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Capstone 3 | Census Data | By Jasmin Bauer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B5EB8-2293-E54E-90E2-2FE0F769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7CC03C-10AA-8142-89D1-70DD2EE9E10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3ED-78EA-D044-9364-CD412FF1777B}"/>
              </a:ext>
            </a:extLst>
          </p:cNvPr>
          <p:cNvSpPr/>
          <p:nvPr/>
        </p:nvSpPr>
        <p:spPr>
          <a:xfrm>
            <a:off x="589560" y="53230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500273-EBD4-DB40-90E2-2A9CE459A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173" y="850398"/>
            <a:ext cx="5828108" cy="5089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290A5A-3340-0E49-BA71-7EE3D80B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585" y="1247852"/>
            <a:ext cx="889026" cy="3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6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1340</Words>
  <Application>Microsoft Macintosh PowerPoint</Application>
  <PresentationFormat>Widescreen</PresentationFormat>
  <Paragraphs>318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Office Theme</vt:lpstr>
      <vt:lpstr>Census Data Analyses</vt:lpstr>
      <vt:lpstr>Overview</vt:lpstr>
      <vt:lpstr>Census Data </vt:lpstr>
      <vt:lpstr>PowerPoint Presentation</vt:lpstr>
      <vt:lpstr>PowerPoint Presentation</vt:lpstr>
      <vt:lpstr>Categorical Variables</vt:lpstr>
      <vt:lpstr>Race | Financial Assistance</vt:lpstr>
      <vt:lpstr>Race | Poverty Level</vt:lpstr>
      <vt:lpstr>Race | Health Insurance Coverage</vt:lpstr>
      <vt:lpstr>Race | Health Status</vt:lpstr>
      <vt:lpstr>Race | Medicaid</vt:lpstr>
      <vt:lpstr>Race | Educational Attainment</vt:lpstr>
      <vt:lpstr>Race | Employment Status</vt:lpstr>
      <vt:lpstr>Race | Employment Status Extended</vt:lpstr>
      <vt:lpstr>Education | Employment Status</vt:lpstr>
      <vt:lpstr>Education | Poverty Level</vt:lpstr>
      <vt:lpstr>Poverty Level | Health Status</vt:lpstr>
      <vt:lpstr>Continuous Variable</vt:lpstr>
      <vt:lpstr>Race | Income Recode</vt:lpstr>
      <vt:lpstr>Race | Income Recode</vt:lpstr>
      <vt:lpstr>Summary of Findings</vt:lpstr>
      <vt:lpstr>Recommendations</vt:lpstr>
      <vt:lpstr>Limitations and Further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Price Analysis</dc:title>
  <dc:creator>chichi B</dc:creator>
  <cp:lastModifiedBy>chichi B</cp:lastModifiedBy>
  <cp:revision>66</cp:revision>
  <dcterms:created xsi:type="dcterms:W3CDTF">2020-12-04T18:12:45Z</dcterms:created>
  <dcterms:modified xsi:type="dcterms:W3CDTF">2021-02-01T17:50:26Z</dcterms:modified>
</cp:coreProperties>
</file>